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5"/>
  </p:normalViewPr>
  <p:slideViewPr>
    <p:cSldViewPr snapToGrid="0" snapToObjects="1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6F5CE-7E37-2649-B09F-FBA95D900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3B2BA7-3EC0-8945-8129-FC012A55DC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94A61D-2834-824C-993A-FC09B4BB3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04368B-0551-AC43-B130-6F9B53595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89BD3-9D25-AD48-9322-738EF9BA8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35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A75B-12D3-4A4F-A594-F464E10D3D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C68465-DAF5-7848-A75C-A32C39D783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E75322-9B13-1E4B-A95D-86794B169C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4843A-2020-BE4D-A8F0-FA2456B10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827FD-EF1A-704C-880A-2093D4200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608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5F1F5F-B546-034D-A43B-19A4AC1E7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5BE65B-3D1C-F549-80C2-E5F20E262E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0C90E-745F-FB4E-84EC-247C2E812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30C965-AB81-074F-A784-DDE7BDC08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BEA50-EA4B-C240-AE5B-69D058E5F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98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8ABF8-1874-8C45-9204-8A8D20CBF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EB2B8-831D-884B-80C8-BB44A4C677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83D4F-E4B3-6B47-835B-7E3E5F132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F4C1D6-7922-AF4C-80F1-5BFA7CF6C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28B91-F209-E64A-9897-03B9C39A2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0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DAC8B-54A3-F144-A14A-4FABDDA62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8479C-BBCC-8447-9DD8-8891A82ED5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9FDA8-7E9F-B242-94C3-2B09F2969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D7F1E-C03C-F647-B939-B9F74753D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9696BC-1365-C147-8C61-B06EA289E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4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01884-7A9B-C846-8AA1-2517165A8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858AB-3FFC-5E44-8A2B-3931BCC3C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4DB49-F31D-9C46-AE03-467376AF4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F8B2D8-A4D8-054C-B556-47CBEB9CF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BBB191-FAF9-3849-A455-8C4B13C1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6232DD-4404-9C48-9C35-0BEA7CEF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05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E2406-2561-9445-8F16-31904C7EC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38B5C5-025D-7043-9E4C-841B8665D2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139F89-98CD-6E47-B08E-DAE245FDB6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7B2B8-8954-C841-B7DE-5736DB1D2C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65F962-E9C0-CA40-A2C2-42589F5F35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54B4E9-1CA3-4F49-8E2B-A9B4B74BD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B3FA2B-65E6-5D48-A748-3A21E36AA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0965ED-7E94-7B4D-917C-8BED073CE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56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CA8AC4-3A2E-AE40-8EDF-573FC3C47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835D3B-BA07-624A-B5E3-BBE6EABA3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85E70E-65CB-484B-8614-1D9090982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D4588C-18CD-F344-B367-7655A1376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18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0A204A-968F-9F41-B101-B7C0CAF0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AED05E-4BE1-EF4F-B1DF-547B2A964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780608-DEAE-1948-A0B0-5C89670131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002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82564-952E-CD45-B3B7-61EF41DB79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DD533-A8F8-5341-9D31-FDB8AA843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144AE0-F52F-2B48-A989-139AD9F88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50A769-67D9-6F4B-93F3-AAF4BD254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BF932C-1BB0-8840-8498-49A0EEB93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DBDB81-B5D2-0244-B601-AD843F560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05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B395BD-196A-8345-A02C-169A8F423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DD576A-6C69-4948-BF14-15A5561EF1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6AC92-E40B-1648-95DC-781D3597B4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2086E9-A0A6-904F-AF50-4A7C208BE4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10891-D900-334C-8D4C-5AADD4E17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718A7-9A59-EE47-AB35-BBF0F10F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50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40737B4-D69A-E14E-949A-2E32637C3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C2C50-CCE6-134A-9A29-6E0DA185E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9AF0-6FB8-AD41-8774-9D4197F4B2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28E60-5E3C-BC4C-96CE-1E7B770A17A5}" type="datetimeFigureOut">
              <a:rPr lang="en-US" smtClean="0"/>
              <a:t>5/12/2020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0B8D79-2443-7A4C-B3EB-4E7849166AD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87817-9C9A-A740-95B2-3B0679DA14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4A6E5-2319-A44D-8871-8FF483B8E6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4836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mailto:C.OMalley@tees.ac.uk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70DD52-6FAF-A043-BCA0-3F5ED9A1F8D1}"/>
              </a:ext>
            </a:extLst>
          </p:cNvPr>
          <p:cNvSpPr/>
          <p:nvPr/>
        </p:nvSpPr>
        <p:spPr>
          <a:xfrm>
            <a:off x="162046" y="173620"/>
            <a:ext cx="11852476" cy="652812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2C15AF3-41E8-0B4F-95EC-6035B7C0F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924" y="347563"/>
            <a:ext cx="2765449" cy="7436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5A5A3B4-22B4-D542-A727-F87106774E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92182" y="359460"/>
            <a:ext cx="1939322" cy="94454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C9B0150-A52A-064C-B40D-D451B6FDE1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9221" y="460736"/>
            <a:ext cx="2765449" cy="47192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EE72816F-039C-C242-836D-74485E2999A0}"/>
              </a:ext>
            </a:extLst>
          </p:cNvPr>
          <p:cNvSpPr txBox="1"/>
          <p:nvPr/>
        </p:nvSpPr>
        <p:spPr>
          <a:xfrm>
            <a:off x="460496" y="1265156"/>
            <a:ext cx="465857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r>
              <a:rPr lang="en-GB" dirty="0"/>
              <a:t>Are you interested in undertaking a piece of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public health research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?</a:t>
            </a:r>
          </a:p>
          <a:p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GB" dirty="0"/>
              <a:t>Would you like to work with a research team to help gather and analyse information on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health policy</a:t>
            </a:r>
            <a:r>
              <a:rPr lang="en-GB" dirty="0"/>
              <a:t> and choices which facilitate understanding of how planning decisions in public health are made? </a:t>
            </a:r>
          </a:p>
          <a:p>
            <a:endParaRPr lang="en-GB" dirty="0"/>
          </a:p>
          <a:p>
            <a:r>
              <a:rPr lang="en-GB" dirty="0"/>
              <a:t>Do you have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8-weeks</a:t>
            </a:r>
            <a:r>
              <a:rPr lang="en-GB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GB" dirty="0"/>
              <a:t>available to undertake this, from the 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6</a:t>
            </a:r>
            <a:r>
              <a:rPr lang="en-GB" b="1" baseline="30000" dirty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GB" b="1" dirty="0">
                <a:solidFill>
                  <a:schemeClr val="accent2">
                    <a:lumMod val="75000"/>
                  </a:schemeClr>
                </a:solidFill>
              </a:rPr>
              <a:t> July 2020 </a:t>
            </a:r>
            <a:r>
              <a:rPr lang="en-GB" dirty="0"/>
              <a:t>(dates can be flexible to a degree)? 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B60835-F83A-564B-9246-16BBF1FB359F}"/>
              </a:ext>
            </a:extLst>
          </p:cNvPr>
          <p:cNvSpPr txBox="1"/>
          <p:nvPr/>
        </p:nvSpPr>
        <p:spPr>
          <a:xfrm>
            <a:off x="364924" y="1091213"/>
            <a:ext cx="111836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/>
              <a:t>Understanding barriers and opportunities within the planning appeal system to restrict hot food takeaway outlets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C85CCE-13E4-6947-AF81-BF8ADA8EDEDA}"/>
              </a:ext>
            </a:extLst>
          </p:cNvPr>
          <p:cNvSpPr txBox="1"/>
          <p:nvPr/>
        </p:nvSpPr>
        <p:spPr>
          <a:xfrm>
            <a:off x="8509643" y="1782451"/>
            <a:ext cx="3221861" cy="53707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b="1" dirty="0">
                <a:solidFill>
                  <a:schemeClr val="accent2">
                    <a:lumMod val="75000"/>
                  </a:schemeClr>
                </a:solidFill>
              </a:rPr>
              <a:t>We are looking for students who: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700" dirty="0"/>
              <a:t>Are between their 2nd-3rd undergraduate years of their degree, or 3</a:t>
            </a:r>
            <a:r>
              <a:rPr lang="en-GB" sz="1700" baseline="30000" dirty="0"/>
              <a:t>rd</a:t>
            </a:r>
            <a:r>
              <a:rPr lang="en-GB" sz="1700" dirty="0"/>
              <a:t>-4</a:t>
            </a:r>
            <a:r>
              <a:rPr lang="en-GB" sz="1700" baseline="30000" dirty="0"/>
              <a:t>th</a:t>
            </a:r>
            <a:r>
              <a:rPr lang="en-GB" sz="1700" dirty="0"/>
              <a:t> year if a four-year degree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700" dirty="0"/>
              <a:t>Registered for a health-related degree in a UK university</a:t>
            </a:r>
          </a:p>
          <a:p>
            <a:pPr marL="285750" indent="-285750">
              <a:buClr>
                <a:schemeClr val="accent2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GB" sz="1700" dirty="0"/>
              <a:t>Be expected to obtain a 1</a:t>
            </a:r>
            <a:r>
              <a:rPr lang="en-GB" sz="1700" baseline="30000" dirty="0"/>
              <a:t>st</a:t>
            </a:r>
            <a:r>
              <a:rPr lang="en-GB" sz="1700" dirty="0"/>
              <a:t> or a 2:1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700" dirty="0"/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700" dirty="0"/>
              <a:t>If you’re interested or have any questions, please email </a:t>
            </a:r>
            <a:r>
              <a:rPr lang="en-GB" sz="1700" b="1" dirty="0">
                <a:solidFill>
                  <a:schemeClr val="accent2">
                    <a:lumMod val="75000"/>
                  </a:schemeClr>
                </a:solidFill>
              </a:rPr>
              <a:t>Claire</a:t>
            </a:r>
            <a:r>
              <a:rPr lang="en-GB" sz="1700" dirty="0"/>
              <a:t>: </a:t>
            </a:r>
            <a:r>
              <a:rPr lang="en-GB" sz="1700" dirty="0" err="1">
                <a:hlinkClick r:id="rId5"/>
              </a:rPr>
              <a:t>C.O’Malley@tees.ac.uk</a:t>
            </a:r>
            <a:r>
              <a:rPr lang="en-GB" sz="1700" dirty="0"/>
              <a:t>, by the </a:t>
            </a:r>
            <a:r>
              <a:rPr lang="en-GB" sz="1700" b="1" u="sng" dirty="0">
                <a:solidFill>
                  <a:schemeClr val="accent2">
                    <a:lumMod val="75000"/>
                  </a:schemeClr>
                </a:solidFill>
              </a:rPr>
              <a:t>30</a:t>
            </a:r>
            <a:r>
              <a:rPr lang="en-GB" sz="1700" b="1" u="sng" baseline="30000" dirty="0">
                <a:solidFill>
                  <a:schemeClr val="accent2">
                    <a:lumMod val="75000"/>
                  </a:schemeClr>
                </a:solidFill>
              </a:rPr>
              <a:t>th</a:t>
            </a:r>
            <a:r>
              <a:rPr lang="en-GB" sz="1700" b="1" u="sng" dirty="0">
                <a:solidFill>
                  <a:schemeClr val="accent2">
                    <a:lumMod val="75000"/>
                  </a:schemeClr>
                </a:solidFill>
              </a:rPr>
              <a:t> June 2020</a:t>
            </a:r>
            <a:r>
              <a:rPr lang="en-GB" sz="1700" dirty="0"/>
              <a:t>.</a:t>
            </a:r>
          </a:p>
          <a:p>
            <a:pPr>
              <a:buClr>
                <a:schemeClr val="accent2">
                  <a:lumMod val="75000"/>
                </a:schemeClr>
              </a:buClr>
            </a:pPr>
            <a:endParaRPr lang="en-GB" sz="1700" dirty="0"/>
          </a:p>
          <a:p>
            <a:pPr>
              <a:buClr>
                <a:schemeClr val="accent2">
                  <a:lumMod val="75000"/>
                </a:schemeClr>
              </a:buClr>
            </a:pPr>
            <a:r>
              <a:rPr lang="en-GB" sz="1700" dirty="0"/>
              <a:t>Students will be paid for their time.</a:t>
            </a:r>
          </a:p>
          <a:p>
            <a:r>
              <a:rPr lang="en-GB" dirty="0"/>
              <a:t/>
            </a:r>
            <a:br>
              <a:rPr lang="en-GB" dirty="0"/>
            </a:br>
            <a:endParaRPr lang="en-GB" dirty="0"/>
          </a:p>
          <a:p>
            <a:endParaRPr lang="en-US" dirty="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345D673-BD89-384F-A6B3-A45641C9569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14638" y="1850249"/>
            <a:ext cx="2347782" cy="13162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0417A76-9E3E-6F46-9B47-BBD1C813F0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11441" y="5259867"/>
            <a:ext cx="1552166" cy="1271232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D743EB0-92E3-A945-BD60-31DDC9693F69}"/>
              </a:ext>
            </a:extLst>
          </p:cNvPr>
          <p:cNvSpPr txBox="1"/>
          <p:nvPr/>
        </p:nvSpPr>
        <p:spPr>
          <a:xfrm>
            <a:off x="5019291" y="2995369"/>
            <a:ext cx="359012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 dirty="0"/>
          </a:p>
          <a:p>
            <a:r>
              <a:rPr lang="en-GB" sz="1700" dirty="0"/>
              <a:t>If </a:t>
            </a:r>
            <a:r>
              <a:rPr lang="en-GB" sz="1700" b="1" dirty="0">
                <a:solidFill>
                  <a:schemeClr val="accent2">
                    <a:lumMod val="75000"/>
                  </a:schemeClr>
                </a:solidFill>
              </a:rPr>
              <a:t>YES</a:t>
            </a:r>
            <a:r>
              <a:rPr lang="en-GB" sz="1700" dirty="0"/>
              <a:t>, you would be supervised/supported by active research academics: </a:t>
            </a:r>
          </a:p>
          <a:p>
            <a:r>
              <a:rPr lang="en-GB" sz="1700" b="1" dirty="0">
                <a:solidFill>
                  <a:schemeClr val="accent2">
                    <a:lumMod val="75000"/>
                  </a:schemeClr>
                </a:solidFill>
              </a:rPr>
              <a:t>Dr Claire O’Malley </a:t>
            </a:r>
            <a:r>
              <a:rPr lang="en-GB" sz="1700" dirty="0"/>
              <a:t>(Research Associate, School of Health and Life Sciences)</a:t>
            </a:r>
          </a:p>
          <a:p>
            <a:r>
              <a:rPr lang="en-GB" sz="1700" b="1" dirty="0">
                <a:solidFill>
                  <a:schemeClr val="accent2">
                    <a:lumMod val="75000"/>
                  </a:schemeClr>
                </a:solidFill>
              </a:rPr>
              <a:t>Professor Amelia Lake </a:t>
            </a:r>
            <a:r>
              <a:rPr lang="en-GB" sz="1700" dirty="0"/>
              <a:t>(Professor in Public Health Nutrition, School of Health and Life Sciences)</a:t>
            </a:r>
          </a:p>
          <a:p>
            <a:r>
              <a:rPr lang="en-GB" sz="1700" b="1" dirty="0">
                <a:solidFill>
                  <a:schemeClr val="accent2">
                    <a:lumMod val="75000"/>
                  </a:schemeClr>
                </a:solidFill>
              </a:rPr>
              <a:t>Dr Helen Moore </a:t>
            </a:r>
            <a:r>
              <a:rPr lang="en-GB" sz="1700" dirty="0"/>
              <a:t>(Research Fellow, School of Social Sciences, Humanities and Law 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463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216</Words>
  <Application>Microsoft Office PowerPoint</Application>
  <PresentationFormat>Widescreen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Giles, Emma</dc:creator>
  <cp:lastModifiedBy>Cheryl Wiscombe</cp:lastModifiedBy>
  <cp:revision>5</cp:revision>
  <dcterms:created xsi:type="dcterms:W3CDTF">2020-05-07T11:32:00Z</dcterms:created>
  <dcterms:modified xsi:type="dcterms:W3CDTF">2020-05-12T15:32:34Z</dcterms:modified>
</cp:coreProperties>
</file>